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0"/>
  </p:notesMasterIdLst>
  <p:sldIdLst>
    <p:sldId id="1370" r:id="rId2"/>
    <p:sldId id="1510" r:id="rId3"/>
    <p:sldId id="1470" r:id="rId4"/>
    <p:sldId id="1471" r:id="rId5"/>
    <p:sldId id="1511" r:id="rId6"/>
    <p:sldId id="1512" r:id="rId7"/>
    <p:sldId id="1513" r:id="rId8"/>
    <p:sldId id="1514" r:id="rId9"/>
    <p:sldId id="1515" r:id="rId10"/>
    <p:sldId id="1517" r:id="rId11"/>
    <p:sldId id="1516" r:id="rId12"/>
    <p:sldId id="1519" r:id="rId13"/>
    <p:sldId id="1521" r:id="rId14"/>
    <p:sldId id="1522" r:id="rId15"/>
    <p:sldId id="1572" r:id="rId16"/>
    <p:sldId id="1571" r:id="rId17"/>
    <p:sldId id="1562" r:id="rId18"/>
    <p:sldId id="1573" r:id="rId19"/>
    <p:sldId id="1563" r:id="rId20"/>
    <p:sldId id="1564" r:id="rId21"/>
    <p:sldId id="1565" r:id="rId22"/>
    <p:sldId id="1558" r:id="rId23"/>
    <p:sldId id="1560" r:id="rId24"/>
    <p:sldId id="1561" r:id="rId25"/>
    <p:sldId id="1574" r:id="rId26"/>
    <p:sldId id="1575" r:id="rId27"/>
    <p:sldId id="1576" r:id="rId28"/>
    <p:sldId id="1466" r:id="rId29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38B"/>
    <a:srgbClr val="D828B6"/>
    <a:srgbClr val="0000FF"/>
    <a:srgbClr val="006633"/>
    <a:srgbClr val="CC0099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41" autoAdjust="0"/>
  </p:normalViewPr>
  <p:slideViewPr>
    <p:cSldViewPr>
      <p:cViewPr varScale="1">
        <p:scale>
          <a:sx n="94" d="100"/>
          <a:sy n="94" d="100"/>
        </p:scale>
        <p:origin x="1116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10363200" cy="15208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9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600" dirty="0">
                <a:latin typeface="Arial" pitchFamily="34" charset="0"/>
              </a:rPr>
              <a:t>All materials copyright </a:t>
            </a:r>
            <a:r>
              <a:rPr lang="en-US" altLang="en-US" sz="1600" dirty="0" smtClean="0">
                <a:latin typeface="Arial" pitchFamily="34" charset="0"/>
              </a:rPr>
              <a:t>UMBC and </a:t>
            </a:r>
            <a:r>
              <a:rPr lang="en-US" altLang="en-US" sz="1600" dirty="0">
                <a:latin typeface="Arial" pitchFamily="34" charset="0"/>
              </a:rPr>
              <a:t>Dr. Katherine </a:t>
            </a:r>
            <a:r>
              <a:rPr lang="en-US" altLang="en-US" sz="1600" dirty="0" smtClean="0">
                <a:latin typeface="Arial" pitchFamily="34" charset="0"/>
              </a:rPr>
              <a:t>Gibson</a:t>
            </a:r>
            <a:r>
              <a:rPr lang="en-US" altLang="en-US" sz="1600" baseline="0" dirty="0" smtClean="0">
                <a:latin typeface="Arial" pitchFamily="34" charset="0"/>
              </a:rPr>
              <a:t> </a:t>
            </a:r>
            <a:r>
              <a:rPr lang="en-US" altLang="en-US" sz="1600" dirty="0" smtClean="0">
                <a:latin typeface="Arial" pitchFamily="34" charset="0"/>
              </a:rPr>
              <a:t>unless </a:t>
            </a:r>
            <a:r>
              <a:rPr lang="en-US" altLang="en-US" sz="1600" dirty="0">
                <a:latin typeface="Arial" pitchFamily="34" charset="0"/>
              </a:rPr>
              <a:t>otherwise noted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426</a:t>
            </a:r>
            <a:br>
              <a:rPr lang="en-US" dirty="0"/>
            </a:br>
            <a:r>
              <a:rPr lang="en-US" dirty="0"/>
              <a:t>Principles of Computer Security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en-US" smtClean="0"/>
              <a:t>to Cryptology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Ciphers (Algorithms)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Caesar cipher</a:t>
            </a:r>
          </a:p>
          <a:p>
            <a:pPr lvl="1"/>
            <a:r>
              <a:rPr lang="en-US" dirty="0" smtClean="0"/>
              <a:t>“Rotation” of the alphabet</a:t>
            </a:r>
          </a:p>
          <a:p>
            <a:r>
              <a:rPr lang="en-US" dirty="0" err="1" smtClean="0"/>
              <a:t>Atbash</a:t>
            </a:r>
            <a:r>
              <a:rPr lang="en-US" dirty="0" smtClean="0"/>
              <a:t> cipher</a:t>
            </a:r>
          </a:p>
          <a:p>
            <a:pPr lvl="1"/>
            <a:r>
              <a:rPr lang="en-US" dirty="0" smtClean="0"/>
              <a:t>“Reversal” of the alphabet</a:t>
            </a:r>
          </a:p>
          <a:p>
            <a:r>
              <a:rPr lang="en-US" dirty="0" smtClean="0"/>
              <a:t>Keyword cipher</a:t>
            </a:r>
          </a:p>
          <a:p>
            <a:pPr lvl="1"/>
            <a:r>
              <a:rPr lang="en-US" dirty="0" smtClean="0"/>
              <a:t>Keyword “begins” the alphabet, rest follows in order</a:t>
            </a:r>
          </a:p>
          <a:p>
            <a:pPr lvl="1"/>
            <a:r>
              <a:rPr lang="en-US" dirty="0" smtClean="0"/>
              <a:t>“Cryptography”:  CRYPTOGAHBDEFIJKLMNQSUVWXZ</a:t>
            </a:r>
          </a:p>
          <a:p>
            <a:r>
              <a:rPr lang="en-US" dirty="0" err="1"/>
              <a:t>Vigenère</a:t>
            </a:r>
            <a:r>
              <a:rPr lang="en-US" dirty="0"/>
              <a:t> cipher</a:t>
            </a:r>
          </a:p>
          <a:p>
            <a:pPr lvl="1"/>
            <a:r>
              <a:rPr lang="en-US" dirty="0" smtClean="0"/>
              <a:t>Keyword is repeated, and is used to shift plaintext into ciphertext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59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Cipher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an “alphabet” of 38 characters: A-Z, 0-9, “ ”, and .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 substitution cipher is random in this case – there is no keyword or simple reversal/shift of the alphabet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PX2LOB.1MWGSU0V5H6TYNF9K IA7QO3ZJRE4CD8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What is the plaintext, ciphertext, encryption algorithm, secret key, and decryption algorithm in this case?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31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Substitution Cipher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Plaintext</a:t>
            </a:r>
          </a:p>
          <a:p>
            <a:r>
              <a:rPr lang="en-US" dirty="0"/>
              <a:t>Ciphertext</a:t>
            </a:r>
            <a:endParaRPr lang="en-US" dirty="0" smtClean="0"/>
          </a:p>
          <a:p>
            <a:pPr lvl="1"/>
            <a:r>
              <a:rPr lang="en-US" dirty="0" smtClean="0"/>
              <a:t>Both are a message written in the 38-character alphabet</a:t>
            </a:r>
          </a:p>
          <a:p>
            <a:r>
              <a:rPr lang="en-US" dirty="0" smtClean="0"/>
              <a:t>Encryption algorithm</a:t>
            </a:r>
          </a:p>
          <a:p>
            <a:pPr lvl="1"/>
            <a:r>
              <a:rPr lang="en-US" dirty="0" smtClean="0"/>
              <a:t>Application of the substitution cipher to the original message</a:t>
            </a:r>
          </a:p>
          <a:p>
            <a:r>
              <a:rPr lang="en-US" dirty="0" smtClean="0"/>
              <a:t>Secret Key</a:t>
            </a:r>
          </a:p>
          <a:p>
            <a:pPr lvl="1"/>
            <a:r>
              <a:rPr lang="en-US" dirty="0" smtClean="0"/>
              <a:t>The substitution ciphered alphabet</a:t>
            </a:r>
          </a:p>
          <a:p>
            <a:r>
              <a:rPr lang="en-US" dirty="0" smtClean="0"/>
              <a:t>Decryption algorithm</a:t>
            </a:r>
          </a:p>
          <a:p>
            <a:pPr lvl="1"/>
            <a:r>
              <a:rPr lang="en-US" dirty="0" smtClean="0"/>
              <a:t>Application of the inverse of the substitution cipher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25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Ciphers</a:t>
            </a:r>
            <a:br>
              <a:rPr lang="en-US" dirty="0" smtClean="0"/>
            </a:br>
            <a:r>
              <a:rPr lang="en-US" dirty="0" smtClean="0"/>
              <a:t>(Symmetric Block Encryption)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84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the plaintext in fixed-size “blocks” (hence the name)</a:t>
            </a:r>
          </a:p>
          <a:p>
            <a:r>
              <a:rPr lang="en-US" dirty="0" smtClean="0"/>
              <a:t>Ciphertext produced is of blocks of equal size</a:t>
            </a:r>
          </a:p>
          <a:p>
            <a:endParaRPr lang="en-US" dirty="0"/>
          </a:p>
          <a:p>
            <a:r>
              <a:rPr lang="en-US" dirty="0" smtClean="0"/>
              <a:t>Block ciphers are symmetric algorithms</a:t>
            </a:r>
          </a:p>
          <a:p>
            <a:pPr lvl="1"/>
            <a:r>
              <a:rPr lang="en-US" sz="2800" dirty="0" smtClean="0"/>
              <a:t>Key remains the same for encryption and decryption</a:t>
            </a:r>
          </a:p>
          <a:p>
            <a:pPr lvl="1"/>
            <a:r>
              <a:rPr lang="en-US" sz="2800" dirty="0" smtClean="0"/>
              <a:t>However, two separate algorithms for </a:t>
            </a:r>
            <a:r>
              <a:rPr lang="en-US" sz="2800" dirty="0" err="1" smtClean="0"/>
              <a:t>en</a:t>
            </a:r>
            <a:r>
              <a:rPr lang="en-US" sz="2800" dirty="0" smtClean="0"/>
              <a:t>/decryption</a:t>
            </a:r>
          </a:p>
          <a:p>
            <a:pPr lvl="1"/>
            <a:endParaRPr lang="en-US" sz="2800" dirty="0"/>
          </a:p>
          <a:p>
            <a:r>
              <a:rPr lang="en-US" sz="3200" dirty="0" smtClean="0"/>
              <a:t>Most commonly-used algorithms are DES, 3DES, and AES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096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Cipher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Sequence of rounds, made of permutations and substitutions</a:t>
            </a:r>
          </a:p>
          <a:p>
            <a:pPr lvl="1"/>
            <a:r>
              <a:rPr lang="en-US" dirty="0" smtClean="0"/>
              <a:t>Each round has its own unique </a:t>
            </a:r>
            <a:r>
              <a:rPr lang="en-US" dirty="0" err="1" smtClean="0"/>
              <a:t>subkey</a:t>
            </a:r>
            <a:r>
              <a:rPr lang="en-US" dirty="0" smtClean="0"/>
              <a:t> value, derived from the key</a:t>
            </a:r>
          </a:p>
          <a:p>
            <a:pPr lvl="1"/>
            <a:endParaRPr lang="en-US" dirty="0"/>
          </a:p>
          <a:p>
            <a:r>
              <a:rPr lang="en-US" dirty="0" smtClean="0"/>
              <a:t>DES and 3DES both use a </a:t>
            </a:r>
            <a:r>
              <a:rPr lang="en-US" dirty="0" err="1" smtClean="0"/>
              <a:t>Feistel</a:t>
            </a:r>
            <a:r>
              <a:rPr lang="en-US" dirty="0" smtClean="0"/>
              <a:t> network structure</a:t>
            </a:r>
          </a:p>
          <a:p>
            <a:pPr lvl="1"/>
            <a:r>
              <a:rPr lang="en-US" dirty="0" smtClean="0"/>
              <a:t>Basic encryption and decryption algorithm are the same</a:t>
            </a:r>
          </a:p>
          <a:p>
            <a:pPr lvl="2"/>
            <a:r>
              <a:rPr lang="en-US" sz="2400" dirty="0" smtClean="0"/>
              <a:t>Only difference is the order in which </a:t>
            </a:r>
            <a:r>
              <a:rPr lang="en-US" sz="2400" dirty="0" err="1" smtClean="0"/>
              <a:t>subkeys</a:t>
            </a:r>
            <a:r>
              <a:rPr lang="en-US" sz="2400" dirty="0" smtClean="0"/>
              <a:t> are applied</a:t>
            </a:r>
          </a:p>
          <a:p>
            <a:pPr lvl="1"/>
            <a:r>
              <a:rPr lang="en-US" dirty="0" smtClean="0"/>
              <a:t>16 rounds of </a:t>
            </a:r>
            <a:r>
              <a:rPr lang="en-US" dirty="0" err="1" smtClean="0"/>
              <a:t>en</a:t>
            </a:r>
            <a:r>
              <a:rPr lang="en-US" dirty="0" smtClean="0"/>
              <a:t>/decryption</a:t>
            </a:r>
          </a:p>
          <a:p>
            <a:pPr lvl="1"/>
            <a:r>
              <a:rPr lang="en-US" dirty="0" smtClean="0"/>
              <a:t>Makes use of XOR and substitution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43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Block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Block </a:t>
            </a:r>
            <a:r>
              <a:rPr lang="en-US" sz="2800" dirty="0" smtClean="0"/>
              <a:t>size</a:t>
            </a:r>
          </a:p>
          <a:p>
            <a:pPr lvl="1"/>
            <a:r>
              <a:rPr lang="en-US" sz="2400" dirty="0" smtClean="0"/>
              <a:t>Size </a:t>
            </a:r>
            <a:r>
              <a:rPr lang="en-US" sz="2400" dirty="0"/>
              <a:t>in bits of a </a:t>
            </a:r>
            <a:r>
              <a:rPr lang="en-US" sz="2400" dirty="0" smtClean="0"/>
              <a:t>plaintext/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 block (commonly 128 bits)</a:t>
            </a:r>
            <a:endParaRPr lang="en-US" sz="2400" dirty="0"/>
          </a:p>
          <a:p>
            <a:r>
              <a:rPr lang="en-US" sz="2800" dirty="0"/>
              <a:t>Key </a:t>
            </a:r>
            <a:r>
              <a:rPr lang="en-US" sz="2800" dirty="0" smtClean="0"/>
              <a:t>size</a:t>
            </a:r>
          </a:p>
          <a:p>
            <a:pPr lvl="1"/>
            <a:r>
              <a:rPr lang="en-US" sz="2400" dirty="0" smtClean="0"/>
              <a:t>Size </a:t>
            </a:r>
            <a:r>
              <a:rPr lang="en-US" sz="2400" dirty="0"/>
              <a:t>in bits of the </a:t>
            </a:r>
            <a:r>
              <a:rPr lang="en-US" sz="2400" dirty="0" smtClean="0"/>
              <a:t>key </a:t>
            </a:r>
            <a:r>
              <a:rPr lang="en-US" sz="2400" dirty="0"/>
              <a:t>(commonly 128 bits)</a:t>
            </a:r>
          </a:p>
          <a:p>
            <a:r>
              <a:rPr lang="en-US" sz="2800" dirty="0"/>
              <a:t>Round </a:t>
            </a:r>
            <a:r>
              <a:rPr lang="en-US" sz="2800" dirty="0" smtClean="0"/>
              <a:t>function</a:t>
            </a:r>
          </a:p>
          <a:p>
            <a:pPr lvl="1"/>
            <a:r>
              <a:rPr lang="en-US" sz="2400" dirty="0" smtClean="0"/>
              <a:t>Basic </a:t>
            </a:r>
            <a:r>
              <a:rPr lang="en-US" sz="2400" dirty="0"/>
              <a:t>encryption function; iterated to form the encryption </a:t>
            </a:r>
            <a:r>
              <a:rPr lang="en-US" sz="2400" dirty="0" smtClean="0"/>
              <a:t>algorithm</a:t>
            </a:r>
            <a:endParaRPr lang="en-US" sz="2400" dirty="0"/>
          </a:p>
          <a:p>
            <a:r>
              <a:rPr lang="en-US" sz="2800" dirty="0"/>
              <a:t>Number of </a:t>
            </a:r>
            <a:r>
              <a:rPr lang="en-US" sz="2800" dirty="0" smtClean="0"/>
              <a:t>rounds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number of iterations of the round </a:t>
            </a:r>
            <a:r>
              <a:rPr lang="en-US" sz="2400" dirty="0" smtClean="0"/>
              <a:t>function</a:t>
            </a:r>
            <a:endParaRPr lang="en-US" sz="2400" dirty="0"/>
          </a:p>
          <a:p>
            <a:r>
              <a:rPr lang="en-US" sz="2800" dirty="0" err="1"/>
              <a:t>Subkey</a:t>
            </a:r>
            <a:r>
              <a:rPr lang="en-US" sz="2800" dirty="0"/>
              <a:t> </a:t>
            </a:r>
            <a:r>
              <a:rPr lang="en-US" sz="2800" dirty="0" smtClean="0"/>
              <a:t>algorithm</a:t>
            </a:r>
          </a:p>
          <a:p>
            <a:pPr lvl="1"/>
            <a:r>
              <a:rPr lang="en-US" sz="2400" dirty="0" smtClean="0"/>
              <a:t>Algorithm </a:t>
            </a:r>
            <a:r>
              <a:rPr lang="en-US" sz="2400" dirty="0"/>
              <a:t>that expands </a:t>
            </a:r>
            <a:r>
              <a:rPr lang="en-US" sz="2400" dirty="0" smtClean="0"/>
              <a:t>the key </a:t>
            </a:r>
            <a:r>
              <a:rPr lang="en-US" sz="2400" dirty="0"/>
              <a:t>into multiple round </a:t>
            </a:r>
            <a:r>
              <a:rPr lang="en-US" sz="2400" dirty="0" smtClean="0"/>
              <a:t>keys</a:t>
            </a: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017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Feistel</a:t>
            </a:r>
            <a:r>
              <a:rPr lang="en-US" dirty="0" smtClean="0"/>
              <a:t>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295401"/>
            <a:ext cx="8458200" cy="4830763"/>
          </a:xfrm>
        </p:spPr>
        <p:txBody>
          <a:bodyPr/>
          <a:lstStyle/>
          <a:p>
            <a:r>
              <a:rPr lang="en-US" dirty="0" smtClean="0"/>
              <a:t>Iterative structure used in the </a:t>
            </a:r>
            <a:br>
              <a:rPr lang="en-US" dirty="0" smtClean="0"/>
            </a:br>
            <a:r>
              <a:rPr lang="en-US" dirty="0" smtClean="0"/>
              <a:t>DES and 3DES algorithms</a:t>
            </a:r>
          </a:p>
          <a:p>
            <a:pPr lvl="1"/>
            <a:r>
              <a:rPr lang="en-US" dirty="0" smtClean="0"/>
              <a:t>Split 64 bits of input into right and left blocks</a:t>
            </a:r>
          </a:p>
          <a:p>
            <a:pPr lvl="1"/>
            <a:r>
              <a:rPr lang="en-US" dirty="0" smtClean="0"/>
              <a:t>Apply </a:t>
            </a:r>
            <a:r>
              <a:rPr lang="en-US" dirty="0" err="1" smtClean="0"/>
              <a:t>Feistel</a:t>
            </a:r>
            <a:r>
              <a:rPr lang="en-US" dirty="0" smtClean="0"/>
              <a:t> function to the right half of the data</a:t>
            </a:r>
          </a:p>
          <a:p>
            <a:pPr lvl="1"/>
            <a:r>
              <a:rPr lang="en-US" dirty="0" smtClean="0"/>
              <a:t>XOR it using the left half of the data</a:t>
            </a:r>
          </a:p>
          <a:p>
            <a:pPr lvl="1"/>
            <a:r>
              <a:rPr lang="en-US" dirty="0" smtClean="0"/>
              <a:t>Swap the two blocks for the next round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Each of the 16 rounds is identical</a:t>
            </a:r>
          </a:p>
          <a:p>
            <a:pPr lvl="2"/>
            <a:r>
              <a:rPr lang="en-US" i="1" dirty="0" smtClean="0"/>
              <a:t>(Which is why we swap the data’s sides)</a:t>
            </a:r>
          </a:p>
          <a:p>
            <a:pPr lvl="2"/>
            <a:r>
              <a:rPr lang="en-US" dirty="0" smtClean="0"/>
              <a:t>Only difference is the </a:t>
            </a:r>
            <a:r>
              <a:rPr lang="en-US" dirty="0" err="1" smtClean="0"/>
              <a:t>subkey</a:t>
            </a:r>
            <a:r>
              <a:rPr lang="en-US" dirty="0" smtClean="0"/>
              <a:t> used in the </a:t>
            </a:r>
            <a:r>
              <a:rPr lang="en-US" dirty="0" err="1" smtClean="0"/>
              <a:t>Feistel</a:t>
            </a:r>
            <a:r>
              <a:rPr lang="en-US" dirty="0" smtClean="0"/>
              <a:t> function</a:t>
            </a: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Image taken from Computer Security (Stallings &amp; Brown)</a:t>
            </a:r>
            <a:endParaRPr lang="en-US" altLang="en-US" dirty="0">
              <a:latin typeface="Arial" pitchFamily="34" charset="0"/>
            </a:endParaRPr>
          </a:p>
        </p:txBody>
      </p:sp>
      <p:pic>
        <p:nvPicPr>
          <p:cNvPr id="6" name="feistel.jpg" descr="feiste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/>
          </a:blip>
          <a:stretch>
            <a:fillRect/>
          </a:stretch>
        </p:blipFill>
        <p:spPr>
          <a:xfrm>
            <a:off x="8839200" y="245341"/>
            <a:ext cx="3092781" cy="604877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57881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Feistel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2"/>
            <a:ext cx="11195051" cy="4604544"/>
          </a:xfrm>
        </p:spPr>
        <p:txBody>
          <a:bodyPr/>
          <a:lstStyle/>
          <a:p>
            <a:r>
              <a:rPr lang="en-US" sz="2800" dirty="0" smtClean="0"/>
              <a:t>Consists of four stages, done on 32 bits of data</a:t>
            </a:r>
          </a:p>
          <a:p>
            <a:r>
              <a:rPr lang="en-US" sz="2400" u="sng" dirty="0" smtClean="0"/>
              <a:t>Expansion</a:t>
            </a:r>
            <a:r>
              <a:rPr lang="en-US" sz="2400" dirty="0" smtClean="0"/>
              <a:t>: 32 bits is expanded to 48 bits (eight 6 </a:t>
            </a:r>
            <a:br>
              <a:rPr lang="en-US" sz="2400" dirty="0" smtClean="0"/>
            </a:br>
            <a:r>
              <a:rPr lang="en-US" sz="2400" dirty="0" smtClean="0"/>
              <a:t>bit pieces, which each contain a copy of the </a:t>
            </a:r>
            <a:br>
              <a:rPr lang="en-US" sz="2400" dirty="0" smtClean="0"/>
            </a:br>
            <a:r>
              <a:rPr lang="en-US" sz="2400" dirty="0" smtClean="0"/>
              <a:t>adjacent bit on each side)</a:t>
            </a:r>
          </a:p>
          <a:p>
            <a:r>
              <a:rPr lang="en-US" sz="2400" u="sng" dirty="0" smtClean="0"/>
              <a:t>Key mixing</a:t>
            </a:r>
            <a:r>
              <a:rPr lang="en-US" sz="2400" dirty="0" smtClean="0"/>
              <a:t>: </a:t>
            </a:r>
            <a:r>
              <a:rPr lang="en-US" sz="2400" dirty="0" err="1" smtClean="0"/>
              <a:t>XOR’d</a:t>
            </a:r>
            <a:r>
              <a:rPr lang="en-US" sz="2400" dirty="0" smtClean="0"/>
              <a:t> with 48-bit </a:t>
            </a:r>
            <a:r>
              <a:rPr lang="en-US" sz="2400" dirty="0" err="1" smtClean="0"/>
              <a:t>subkey</a:t>
            </a:r>
            <a:endParaRPr lang="en-US" sz="2400" dirty="0" smtClean="0"/>
          </a:p>
          <a:p>
            <a:r>
              <a:rPr lang="en-US" sz="2400" u="sng" dirty="0" smtClean="0"/>
              <a:t>Substitution</a:t>
            </a:r>
            <a:r>
              <a:rPr lang="en-US" sz="2400" dirty="0" smtClean="0"/>
              <a:t>: divided into eight 6 bit pieces again, </a:t>
            </a:r>
            <a:br>
              <a:rPr lang="en-US" sz="2400" dirty="0" smtClean="0"/>
            </a:br>
            <a:r>
              <a:rPr lang="en-US" sz="2400" dirty="0" smtClean="0"/>
              <a:t>which are processed by the substitution boxes (S-box)</a:t>
            </a:r>
          </a:p>
          <a:p>
            <a:pPr lvl="1"/>
            <a:r>
              <a:rPr lang="en-US" sz="2000" dirty="0" smtClean="0"/>
              <a:t>Turns 6 bits in 4 bits according to a non-linear transformation (provided by a lookup table)</a:t>
            </a:r>
          </a:p>
          <a:p>
            <a:pPr lvl="1"/>
            <a:r>
              <a:rPr lang="en-US" sz="2000" b="1" dirty="0" smtClean="0"/>
              <a:t>Core component of the security of DES; without these, it would be trivial to break</a:t>
            </a:r>
          </a:p>
          <a:p>
            <a:r>
              <a:rPr lang="en-US" sz="2400" u="sng" dirty="0" smtClean="0"/>
              <a:t>Permutation</a:t>
            </a:r>
            <a:r>
              <a:rPr lang="en-US" sz="2400" dirty="0"/>
              <a:t>: </a:t>
            </a:r>
            <a:r>
              <a:rPr lang="en-US" sz="2400" dirty="0" smtClean="0"/>
              <a:t>outputs are rearranged according to a fixed permutation, so that the same bits don’t go through the same substitution box again together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Image and information taken from </a:t>
            </a:r>
            <a:r>
              <a:rPr lang="en-US" altLang="en-US" dirty="0">
                <a:latin typeface="Arial" pitchFamily="34" charset="0"/>
              </a:rPr>
              <a:t>https://</a:t>
            </a:r>
            <a:r>
              <a:rPr lang="en-US" altLang="en-US" dirty="0" smtClean="0">
                <a:latin typeface="Arial" pitchFamily="34" charset="0"/>
              </a:rPr>
              <a:t>en.wikipedia.org/wiki/Data_Encryption_Standard</a:t>
            </a:r>
            <a:endParaRPr lang="en-US" altLang="en-US" dirty="0">
              <a:latin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554515"/>
            <a:ext cx="3681351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05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 (Data Encryption Standard)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Blocks are 64 bits</a:t>
            </a:r>
            <a:endParaRPr lang="en-US" dirty="0"/>
          </a:p>
          <a:p>
            <a:r>
              <a:rPr lang="en-US" dirty="0" smtClean="0"/>
              <a:t>Key is 56 bits</a:t>
            </a:r>
          </a:p>
          <a:p>
            <a:pPr lvl="1"/>
            <a:r>
              <a:rPr lang="en-US" dirty="0" smtClean="0"/>
              <a:t>Actually 64 bits, but every 8th bit is a parity bit</a:t>
            </a:r>
          </a:p>
          <a:p>
            <a:pPr lvl="5"/>
            <a:endParaRPr lang="en-US" sz="1400" dirty="0"/>
          </a:p>
          <a:p>
            <a:r>
              <a:rPr lang="en-US" dirty="0" smtClean="0"/>
              <a:t>Algorithm itself is very secure</a:t>
            </a:r>
          </a:p>
          <a:p>
            <a:pPr lvl="1"/>
            <a:r>
              <a:rPr lang="en-US" dirty="0" smtClean="0"/>
              <a:t>Very well-studied, and no reported fatal weaknesses</a:t>
            </a:r>
          </a:p>
          <a:p>
            <a:r>
              <a:rPr lang="en-US" dirty="0" smtClean="0"/>
              <a:t>Key size is woefully small</a:t>
            </a:r>
          </a:p>
          <a:p>
            <a:pPr lvl="1"/>
            <a:r>
              <a:rPr lang="en-US" dirty="0" smtClean="0"/>
              <a:t>Only 72,000,000,000,000,000 possible keys</a:t>
            </a:r>
          </a:p>
          <a:p>
            <a:pPr lvl="1"/>
            <a:r>
              <a:rPr lang="en-US" dirty="0" smtClean="0"/>
              <a:t>Can be brute-forced by a powerful machine in about an hour</a:t>
            </a:r>
          </a:p>
          <a:p>
            <a:r>
              <a:rPr lang="en-US" dirty="0" smtClean="0"/>
              <a:t>Adopted in 1977, but not used widely since the 90s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24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Exam!!!</a:t>
            </a:r>
          </a:p>
          <a:p>
            <a:endParaRPr lang="en-US" dirty="0"/>
          </a:p>
          <a:p>
            <a:r>
              <a:rPr lang="en-US" dirty="0" smtClean="0"/>
              <a:t>Hope to get them graded before next class</a:t>
            </a:r>
          </a:p>
          <a:p>
            <a:pPr lvl="1"/>
            <a:r>
              <a:rPr lang="en-US" dirty="0" smtClean="0"/>
              <a:t>(No promises, though!)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85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Triple DES (or 3DES)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582400" cy="4830763"/>
          </a:xfrm>
        </p:spPr>
        <p:txBody>
          <a:bodyPr/>
          <a:lstStyle/>
          <a:p>
            <a:r>
              <a:rPr lang="en-US" dirty="0" smtClean="0"/>
              <a:t>Uses 3 keys, for a total key size of 168 bits</a:t>
            </a:r>
          </a:p>
          <a:p>
            <a:pPr lvl="1"/>
            <a:r>
              <a:rPr lang="en-US" dirty="0" smtClean="0"/>
              <a:t>Either two or three independent keys, depending on implementation</a:t>
            </a:r>
          </a:p>
          <a:p>
            <a:pPr lvl="3"/>
            <a:endParaRPr lang="en-US" dirty="0"/>
          </a:p>
          <a:p>
            <a:r>
              <a:rPr lang="en-US" dirty="0" smtClean="0"/>
              <a:t>To encrypt, it applies the original DES algorithm as follows:</a:t>
            </a:r>
          </a:p>
          <a:p>
            <a:pPr lvl="1"/>
            <a:r>
              <a:rPr lang="en-US" dirty="0" smtClean="0"/>
              <a:t>Encrypt with key 1</a:t>
            </a:r>
          </a:p>
          <a:p>
            <a:pPr lvl="1"/>
            <a:r>
              <a:rPr lang="en-US" dirty="0" smtClean="0"/>
              <a:t>Decrypt with key 2</a:t>
            </a:r>
          </a:p>
          <a:p>
            <a:pPr lvl="1"/>
            <a:r>
              <a:rPr lang="en-US" dirty="0" smtClean="0"/>
              <a:t>Encrypt with key 3</a:t>
            </a:r>
          </a:p>
          <a:p>
            <a:pPr lvl="1"/>
            <a:r>
              <a:rPr lang="en-US" dirty="0" smtClean="0"/>
              <a:t>(If only two keys used, duplicate is used as key 1 and key 3)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Three times as slow as DES… not good for large encryption jobs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1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AES (Advanced Encryption Standard)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Encryption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AES is also a block cipher, but does not use </a:t>
            </a:r>
            <a:r>
              <a:rPr lang="en-US" dirty="0" err="1" smtClean="0"/>
              <a:t>Feistel</a:t>
            </a:r>
            <a:r>
              <a:rPr lang="en-US" dirty="0" smtClean="0"/>
              <a:t> networks</a:t>
            </a:r>
          </a:p>
          <a:p>
            <a:pPr lvl="1"/>
            <a:r>
              <a:rPr lang="en-US" dirty="0" smtClean="0"/>
              <a:t>Instead of splitting data in half and using one half to modify the other, AES processes the entire data block in parallel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 smtClean="0"/>
              <a:t>Block length is 128 bits, and key can be 128, 192, or 256 bits</a:t>
            </a:r>
          </a:p>
          <a:p>
            <a:pPr lvl="1"/>
            <a:r>
              <a:rPr lang="en-US" dirty="0" smtClean="0"/>
              <a:t>For purposes of this class, we’ll assume the key is always 128 bits</a:t>
            </a:r>
          </a:p>
          <a:p>
            <a:pPr lvl="2"/>
            <a:r>
              <a:rPr lang="en-US" dirty="0" smtClean="0"/>
              <a:t>With 128 bits, this means that AES performs 10 rounds</a:t>
            </a:r>
          </a:p>
          <a:p>
            <a:pPr lvl="2"/>
            <a:endParaRPr lang="en-US" dirty="0"/>
          </a:p>
          <a:p>
            <a:r>
              <a:rPr lang="en-US" dirty="0"/>
              <a:t>Decryption is still performed </a:t>
            </a:r>
            <a:r>
              <a:rPr lang="en-US" dirty="0" smtClean="0"/>
              <a:t>with keys applied in reverse</a:t>
            </a:r>
          </a:p>
          <a:p>
            <a:pPr lvl="1"/>
            <a:r>
              <a:rPr lang="en-US" dirty="0" smtClean="0"/>
              <a:t>But encryption and decryption algorithms are not identical as in DES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42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AES Algorithm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128 bits of input are represented </a:t>
            </a:r>
            <a:br>
              <a:rPr lang="en-US" dirty="0" smtClean="0"/>
            </a:br>
            <a:r>
              <a:rPr lang="en-US" dirty="0" smtClean="0"/>
              <a:t>as a 4 by 4 array of bytes</a:t>
            </a:r>
          </a:p>
          <a:p>
            <a:endParaRPr lang="en-US" dirty="0"/>
          </a:p>
          <a:p>
            <a:r>
              <a:rPr lang="en-US" dirty="0" smtClean="0"/>
              <a:t>Four different stages are performed in each round</a:t>
            </a:r>
          </a:p>
          <a:p>
            <a:pPr lvl="1"/>
            <a:r>
              <a:rPr lang="en-US" dirty="0" smtClean="0"/>
              <a:t>Substitute Bytes</a:t>
            </a:r>
          </a:p>
          <a:p>
            <a:pPr lvl="1"/>
            <a:r>
              <a:rPr lang="en-US" dirty="0" smtClean="0"/>
              <a:t>Shift Rows</a:t>
            </a:r>
          </a:p>
          <a:p>
            <a:pPr lvl="1"/>
            <a:r>
              <a:rPr lang="en-US" dirty="0" smtClean="0"/>
              <a:t>Mix Columns</a:t>
            </a:r>
          </a:p>
          <a:p>
            <a:pPr lvl="1"/>
            <a:r>
              <a:rPr lang="en-US" dirty="0" smtClean="0"/>
              <a:t>Add Round Key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200" y="1382713"/>
            <a:ext cx="1591056" cy="1591056"/>
          </a:xfrm>
          <a:prstGeom prst="rect">
            <a:avLst/>
          </a:prstGeom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Image and information taken from </a:t>
            </a:r>
            <a:r>
              <a:rPr lang="en-US" altLang="en-US" dirty="0">
                <a:latin typeface="Arial" pitchFamily="34" charset="0"/>
              </a:rPr>
              <a:t>https://</a:t>
            </a:r>
            <a:r>
              <a:rPr lang="en-US" altLang="en-US" dirty="0" smtClean="0">
                <a:latin typeface="Arial" pitchFamily="34" charset="0"/>
              </a:rPr>
              <a:t>en.wikipedia.org/wiki/Advanced_Encryption_Standard</a:t>
            </a:r>
            <a:endParaRPr lang="en-US" altLang="en-US" dirty="0"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605" y="3925408"/>
            <a:ext cx="2469845" cy="461665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substitution steps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7605" y="4874566"/>
            <a:ext cx="2469845" cy="461665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permutation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 step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9" name="Left Brace 8"/>
          <p:cNvSpPr/>
          <p:nvPr/>
        </p:nvSpPr>
        <p:spPr>
          <a:xfrm rot="10800000">
            <a:off x="3733799" y="3511882"/>
            <a:ext cx="422481" cy="1288718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733798" y="5105399"/>
            <a:ext cx="763807" cy="1"/>
          </a:xfrm>
          <a:prstGeom prst="straightConnector1">
            <a:avLst/>
          </a:prstGeom>
          <a:noFill/>
          <a:ln w="5715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858000" y="5185479"/>
            <a:ext cx="2743200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Also occurs before the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rounds begin.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650546" y="4192020"/>
            <a:ext cx="2925505" cy="461665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Skipped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 in last round.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392473" y="4444451"/>
            <a:ext cx="5252955" cy="232235"/>
          </a:xfrm>
          <a:prstGeom prst="straightConnector1">
            <a:avLst/>
          </a:prstGeom>
          <a:noFill/>
          <a:ln w="57150" cap="flat" cmpd="sng" algn="ctr">
            <a:solidFill>
              <a:srgbClr val="0070C0">
                <a:alpha val="50000"/>
              </a:srgb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9516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22" grpId="0" animBg="1"/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Substitute Bytes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an S-box to perform a </a:t>
            </a:r>
            <a:br>
              <a:rPr lang="en-US" dirty="0" smtClean="0"/>
            </a:br>
            <a:r>
              <a:rPr lang="en-US" dirty="0" smtClean="0"/>
              <a:t>table lookup that allows for a </a:t>
            </a:r>
            <a:br>
              <a:rPr lang="en-US" dirty="0" smtClean="0"/>
            </a:br>
            <a:r>
              <a:rPr lang="en-US" dirty="0" smtClean="0"/>
              <a:t>byte-by-byte substitution of the block</a:t>
            </a:r>
          </a:p>
          <a:p>
            <a:endParaRPr lang="en-US" dirty="0"/>
          </a:p>
          <a:p>
            <a:r>
              <a:rPr lang="en-US" dirty="0" smtClean="0"/>
              <a:t>Provides the non-linearity in the cipher</a:t>
            </a:r>
          </a:p>
          <a:p>
            <a:pPr lvl="1"/>
            <a:r>
              <a:rPr lang="en-US" dirty="0" smtClean="0"/>
              <a:t>S-box is derived based on information from the key, using </a:t>
            </a:r>
            <a:br>
              <a:rPr lang="en-US" dirty="0" smtClean="0"/>
            </a:br>
            <a:r>
              <a:rPr lang="en-US" dirty="0" smtClean="0"/>
              <a:t>complex math we won’t cover in this class</a:t>
            </a:r>
          </a:p>
          <a:p>
            <a:pPr lvl="2"/>
            <a:r>
              <a:rPr lang="en-US" dirty="0" smtClean="0"/>
              <a:t>(Multiplicative inverse, affine transformation, etc.)</a:t>
            </a:r>
          </a:p>
          <a:p>
            <a:pPr lvl="1"/>
            <a:r>
              <a:rPr lang="en-US" dirty="0" smtClean="0"/>
              <a:t>When </a:t>
            </a:r>
            <a:r>
              <a:rPr lang="en-US" u="sng" dirty="0" smtClean="0"/>
              <a:t>de</a:t>
            </a:r>
            <a:r>
              <a:rPr lang="en-US" dirty="0" smtClean="0"/>
              <a:t>crypting, this is the step that </a:t>
            </a:r>
            <a:br>
              <a:rPr lang="en-US" dirty="0" smtClean="0"/>
            </a:br>
            <a:r>
              <a:rPr lang="en-US" dirty="0" smtClean="0"/>
              <a:t>differs, creating a different, “inverse” S-box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Image and information taken from </a:t>
            </a:r>
            <a:r>
              <a:rPr lang="en-US" altLang="en-US" dirty="0">
                <a:latin typeface="Arial" pitchFamily="34" charset="0"/>
              </a:rPr>
              <a:t>https://</a:t>
            </a:r>
            <a:r>
              <a:rPr lang="en-US" altLang="en-US" dirty="0" smtClean="0">
                <a:latin typeface="Arial" pitchFamily="34" charset="0"/>
              </a:rPr>
              <a:t>en.wikipedia.org/wiki/Advanced_Encryption_Standard</a:t>
            </a:r>
            <a:endParaRPr lang="en-US" altLang="en-US" dirty="0">
              <a:latin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200" y="1382713"/>
            <a:ext cx="1591056" cy="15910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451" y="1295401"/>
            <a:ext cx="4419600" cy="229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26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row is shifted by an offset</a:t>
            </a:r>
          </a:p>
          <a:p>
            <a:pPr lvl="1"/>
            <a:r>
              <a:rPr lang="en-US" dirty="0" smtClean="0"/>
              <a:t>This means that each column now</a:t>
            </a:r>
            <a:br>
              <a:rPr lang="en-US" dirty="0" smtClean="0"/>
            </a:br>
            <a:r>
              <a:rPr lang="en-US" dirty="0" smtClean="0"/>
              <a:t>contains information from each row</a:t>
            </a:r>
          </a:p>
          <a:p>
            <a:endParaRPr lang="en-US" dirty="0"/>
          </a:p>
          <a:p>
            <a:r>
              <a:rPr lang="en-US" dirty="0" smtClean="0"/>
              <a:t>This prevents the columns in </a:t>
            </a:r>
            <a:br>
              <a:rPr lang="en-US" dirty="0" smtClean="0"/>
            </a:br>
            <a:r>
              <a:rPr lang="en-US" dirty="0" smtClean="0"/>
              <a:t>the 4 by 4 array from being encrypted </a:t>
            </a:r>
            <a:br>
              <a:rPr lang="en-US" dirty="0" smtClean="0"/>
            </a:br>
            <a:r>
              <a:rPr lang="en-US" dirty="0" smtClean="0"/>
              <a:t>together throughout all the rounds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Image and information taken from </a:t>
            </a:r>
            <a:r>
              <a:rPr lang="en-US" altLang="en-US" dirty="0">
                <a:latin typeface="Arial" pitchFamily="34" charset="0"/>
              </a:rPr>
              <a:t>https://</a:t>
            </a:r>
            <a:r>
              <a:rPr lang="en-US" altLang="en-US" dirty="0" smtClean="0">
                <a:latin typeface="Arial" pitchFamily="34" charset="0"/>
              </a:rPr>
              <a:t>en.wikipedia.org/wiki/Advanced_Encryption_Standard</a:t>
            </a:r>
            <a:endParaRPr lang="en-US" altLang="en-US" dirty="0">
              <a:latin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200" y="1382713"/>
            <a:ext cx="1591056" cy="15910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790" y="1359282"/>
            <a:ext cx="4870450" cy="180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1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column is altered, taking in</a:t>
            </a:r>
            <a:br>
              <a:rPr lang="en-US" dirty="0" smtClean="0"/>
            </a:br>
            <a:r>
              <a:rPr lang="en-US" dirty="0" smtClean="0"/>
              <a:t>the four bytes of the column, and</a:t>
            </a:r>
            <a:br>
              <a:rPr lang="en-US" dirty="0" smtClean="0"/>
            </a:br>
            <a:r>
              <a:rPr lang="en-US" dirty="0" smtClean="0"/>
              <a:t>outputting four bytes</a:t>
            </a:r>
          </a:p>
          <a:p>
            <a:endParaRPr lang="en-US" dirty="0" smtClean="0"/>
          </a:p>
          <a:p>
            <a:r>
              <a:rPr lang="en-US" dirty="0" smtClean="0"/>
              <a:t>Each input byte affects all four </a:t>
            </a:r>
            <a:br>
              <a:rPr lang="en-US" dirty="0" smtClean="0"/>
            </a:br>
            <a:r>
              <a:rPr lang="en-US" dirty="0" smtClean="0"/>
              <a:t>output bytes (more math)</a:t>
            </a:r>
          </a:p>
          <a:p>
            <a:endParaRPr lang="en-US" dirty="0"/>
          </a:p>
          <a:p>
            <a:r>
              <a:rPr lang="en-US" dirty="0" smtClean="0"/>
              <a:t>This step does not occur in </a:t>
            </a:r>
            <a:br>
              <a:rPr lang="en-US" dirty="0" smtClean="0"/>
            </a:br>
            <a:r>
              <a:rPr lang="en-US" dirty="0" smtClean="0"/>
              <a:t>the final round of the algorithm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Image and information taken from </a:t>
            </a:r>
            <a:r>
              <a:rPr lang="en-US" altLang="en-US" dirty="0">
                <a:latin typeface="Arial" pitchFamily="34" charset="0"/>
              </a:rPr>
              <a:t>https://</a:t>
            </a:r>
            <a:r>
              <a:rPr lang="en-US" altLang="en-US" dirty="0" smtClean="0">
                <a:latin typeface="Arial" pitchFamily="34" charset="0"/>
              </a:rPr>
              <a:t>en.wikipedia.org/wiki/Advanced_Encryption_Standard</a:t>
            </a:r>
            <a:endParaRPr lang="en-US" altLang="en-US" dirty="0">
              <a:latin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200" y="1382713"/>
            <a:ext cx="1591056" cy="15910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1097280"/>
            <a:ext cx="4409440" cy="23425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4200" y="4335116"/>
            <a:ext cx="4456648" cy="134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71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Round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the rounds begin, the</a:t>
            </a:r>
            <a:br>
              <a:rPr lang="en-US" dirty="0" smtClean="0"/>
            </a:br>
            <a:r>
              <a:rPr lang="en-US" dirty="0" smtClean="0"/>
              <a:t>original 128 bit key is expanded into</a:t>
            </a:r>
            <a:br>
              <a:rPr lang="en-US" dirty="0" smtClean="0"/>
            </a:br>
            <a:r>
              <a:rPr lang="en-US" dirty="0" smtClean="0"/>
              <a:t>an array of </a:t>
            </a:r>
            <a:r>
              <a:rPr lang="en-US" dirty="0" err="1" smtClean="0"/>
              <a:t>subkeys</a:t>
            </a:r>
            <a:r>
              <a:rPr lang="en-US" dirty="0" smtClean="0"/>
              <a:t> for each round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Simple bitwise XOR of the current</a:t>
            </a:r>
            <a:br>
              <a:rPr lang="en-US" dirty="0" smtClean="0"/>
            </a:br>
            <a:r>
              <a:rPr lang="en-US" dirty="0" smtClean="0"/>
              <a:t>block with that round’s </a:t>
            </a:r>
            <a:r>
              <a:rPr lang="en-US" dirty="0" err="1" smtClean="0"/>
              <a:t>subkey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stage also occurs initially, </a:t>
            </a:r>
            <a:br>
              <a:rPr lang="en-US" dirty="0" smtClean="0"/>
            </a:br>
            <a:r>
              <a:rPr lang="en-US" dirty="0" smtClean="0"/>
              <a:t>before the rounds have properly begun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Image and information taken from </a:t>
            </a:r>
            <a:r>
              <a:rPr lang="en-US" altLang="en-US" dirty="0">
                <a:latin typeface="Arial" pitchFamily="34" charset="0"/>
              </a:rPr>
              <a:t>https://</a:t>
            </a:r>
            <a:r>
              <a:rPr lang="en-US" altLang="en-US" dirty="0" smtClean="0">
                <a:latin typeface="Arial" pitchFamily="34" charset="0"/>
              </a:rPr>
              <a:t>en.wikipedia.org/wiki/Advanced_Encryption_Standard</a:t>
            </a:r>
            <a:endParaRPr lang="en-US" altLang="en-US" dirty="0">
              <a:latin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200" y="1382713"/>
            <a:ext cx="1591056" cy="15910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1386622"/>
            <a:ext cx="4419600" cy="343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08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2&amp;3 and Homework 2 will be released later today</a:t>
            </a:r>
          </a:p>
          <a:p>
            <a:pPr lvl="1"/>
            <a:r>
              <a:rPr lang="en-US" sz="2800" dirty="0" smtClean="0"/>
              <a:t>Homework 2 will be due next Wednesday (17th)</a:t>
            </a:r>
          </a:p>
          <a:p>
            <a:pPr lvl="1"/>
            <a:r>
              <a:rPr lang="en-US" sz="2800" dirty="0" smtClean="0"/>
              <a:t>Paper 2&amp;3 will be due October 24th</a:t>
            </a:r>
          </a:p>
          <a:p>
            <a:endParaRPr lang="en-US" dirty="0"/>
          </a:p>
          <a:p>
            <a:r>
              <a:rPr lang="en-US" dirty="0" smtClean="0"/>
              <a:t>Lab 2 is due next Wednesday</a:t>
            </a:r>
            <a:r>
              <a:rPr lang="en-US" sz="3200" dirty="0"/>
              <a:t> (17th)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993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crypto</a:t>
            </a:r>
          </a:p>
          <a:p>
            <a:pPr lvl="1"/>
            <a:r>
              <a:rPr lang="en-US" dirty="0" smtClean="0"/>
              <a:t>Ciphers</a:t>
            </a:r>
          </a:p>
          <a:p>
            <a:pPr lvl="1"/>
            <a:endParaRPr lang="en-US" dirty="0"/>
          </a:p>
          <a:p>
            <a:r>
              <a:rPr lang="en-US" dirty="0" smtClean="0"/>
              <a:t>Block ciphers</a:t>
            </a:r>
          </a:p>
          <a:p>
            <a:pPr lvl="1"/>
            <a:r>
              <a:rPr lang="en-US" dirty="0" smtClean="0"/>
              <a:t>DES</a:t>
            </a:r>
          </a:p>
          <a:p>
            <a:pPr lvl="1"/>
            <a:r>
              <a:rPr lang="en-US" dirty="0" smtClean="0"/>
              <a:t>3DES</a:t>
            </a:r>
          </a:p>
          <a:p>
            <a:pPr lvl="1"/>
            <a:r>
              <a:rPr lang="en-US" dirty="0" smtClean="0"/>
              <a:t>AES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0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24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Cryptography</a:t>
            </a:r>
          </a:p>
          <a:p>
            <a:pPr lvl="1"/>
            <a:r>
              <a:rPr lang="en-US" dirty="0" smtClean="0"/>
              <a:t>“Hidden writing”</a:t>
            </a:r>
          </a:p>
          <a:p>
            <a:pPr lvl="1"/>
            <a:r>
              <a:rPr lang="en-US" dirty="0" smtClean="0"/>
              <a:t>Creation and use of secret codes and data-related security measures</a:t>
            </a:r>
            <a:endParaRPr lang="en-US" dirty="0"/>
          </a:p>
          <a:p>
            <a:r>
              <a:rPr lang="en-US" dirty="0" smtClean="0"/>
              <a:t>Cryptanalysis</a:t>
            </a:r>
          </a:p>
          <a:p>
            <a:pPr lvl="1"/>
            <a:r>
              <a:rPr lang="en-US" dirty="0" smtClean="0"/>
              <a:t>Theory and practice of “breaking” cryptographic protocols</a:t>
            </a:r>
          </a:p>
          <a:p>
            <a:pPr lvl="1"/>
            <a:r>
              <a:rPr lang="en-US" dirty="0" smtClean="0"/>
              <a:t>“Breaking” means recovering protected text/bypassing security</a:t>
            </a:r>
          </a:p>
          <a:p>
            <a:r>
              <a:rPr lang="en-US" dirty="0"/>
              <a:t>Cryptology</a:t>
            </a:r>
          </a:p>
          <a:p>
            <a:pPr lvl="1"/>
            <a:r>
              <a:rPr lang="en-US" dirty="0"/>
              <a:t>The study of coded messages</a:t>
            </a:r>
          </a:p>
          <a:p>
            <a:pPr lvl="1"/>
            <a:r>
              <a:rPr lang="en-US" dirty="0"/>
              <a:t>Scientific study of codes: creating, using, analyzing, “breaking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9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Turning plain text into encrypted, “protected” text</a:t>
            </a:r>
            <a:endParaRPr lang="en-US" dirty="0"/>
          </a:p>
          <a:p>
            <a:r>
              <a:rPr lang="en-US" dirty="0" smtClean="0"/>
              <a:t>Decryption</a:t>
            </a:r>
          </a:p>
          <a:p>
            <a:pPr lvl="1"/>
            <a:r>
              <a:rPr lang="en-US" dirty="0" smtClean="0"/>
              <a:t>Returning encrypted text to a readable, plain text state</a:t>
            </a:r>
          </a:p>
          <a:p>
            <a:pPr lvl="1"/>
            <a:endParaRPr lang="en-US" dirty="0"/>
          </a:p>
          <a:p>
            <a:r>
              <a:rPr lang="en-US" dirty="0" smtClean="0"/>
              <a:t>Symmetric Encryption</a:t>
            </a:r>
          </a:p>
          <a:p>
            <a:pPr lvl="1"/>
            <a:r>
              <a:rPr lang="en-US" dirty="0" smtClean="0"/>
              <a:t>Uses the same key for encryption and decryption</a:t>
            </a:r>
          </a:p>
          <a:p>
            <a:r>
              <a:rPr lang="en-US" dirty="0" smtClean="0"/>
              <a:t>Asymmetric Encryption</a:t>
            </a:r>
          </a:p>
          <a:p>
            <a:pPr lvl="1"/>
            <a:r>
              <a:rPr lang="en-US" dirty="0" smtClean="0"/>
              <a:t>Uses different keys </a:t>
            </a:r>
            <a:r>
              <a:rPr lang="en-US" dirty="0"/>
              <a:t>for encryption and decryption</a:t>
            </a:r>
          </a:p>
        </p:txBody>
      </p:sp>
    </p:spTree>
    <p:extLst>
      <p:ext uri="{BB962C8B-B14F-4D97-AF65-F5344CB8AC3E}">
        <p14:creationId xmlns:p14="http://schemas.microsoft.com/office/powerpoint/2010/main" val="72266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Encryption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03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Symmetric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Plaintext</a:t>
            </a:r>
          </a:p>
          <a:p>
            <a:r>
              <a:rPr lang="en-US" dirty="0" smtClean="0"/>
              <a:t>Ciphertext</a:t>
            </a:r>
          </a:p>
          <a:p>
            <a:r>
              <a:rPr lang="en-US" dirty="0" smtClean="0"/>
              <a:t>Encryption algorithm</a:t>
            </a:r>
          </a:p>
          <a:p>
            <a:r>
              <a:rPr lang="en-US" dirty="0" smtClean="0"/>
              <a:t>Secret key</a:t>
            </a:r>
          </a:p>
          <a:p>
            <a:r>
              <a:rPr lang="en-US" dirty="0" smtClean="0"/>
              <a:t>Decryption algorithm</a:t>
            </a:r>
          </a:p>
          <a:p>
            <a:endParaRPr lang="en-US" dirty="0"/>
          </a:p>
          <a:p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dirty="0" err="1"/>
              <a:t>Vigenère</a:t>
            </a:r>
            <a:r>
              <a:rPr lang="en-US" dirty="0"/>
              <a:t> cipher</a:t>
            </a:r>
          </a:p>
          <a:p>
            <a:pPr lvl="1"/>
            <a:r>
              <a:rPr lang="en-US" dirty="0" smtClean="0"/>
              <a:t>“ATTACK AT DAWN” with “DOG” as the keyword</a:t>
            </a:r>
          </a:p>
          <a:p>
            <a:pPr lvl="1"/>
            <a:r>
              <a:rPr lang="en-US" dirty="0" smtClean="0"/>
              <a:t>Ciphertext</a:t>
            </a:r>
            <a:r>
              <a:rPr lang="en-US" dirty="0"/>
              <a:t> is “</a:t>
            </a:r>
            <a:r>
              <a:rPr lang="en-US" dirty="0" smtClean="0"/>
              <a:t>DHZDQQ DH JDKT”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8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62688</TotalTime>
  <Words>966</Words>
  <Application>Microsoft Office PowerPoint</Application>
  <PresentationFormat>Widescreen</PresentationFormat>
  <Paragraphs>205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MS PGothic</vt:lpstr>
      <vt:lpstr>MS PGothic</vt:lpstr>
      <vt:lpstr>Arial</vt:lpstr>
      <vt:lpstr>Calibri</vt:lpstr>
      <vt:lpstr>Courier New</vt:lpstr>
      <vt:lpstr>DejaVu LGC Sans</vt:lpstr>
      <vt:lpstr>Garamond</vt:lpstr>
      <vt:lpstr>Times New Roman</vt:lpstr>
      <vt:lpstr>Wingdings</vt:lpstr>
      <vt:lpstr>Blank Presentation</vt:lpstr>
      <vt:lpstr>CMSC 426 Principles of Computer Security</vt:lpstr>
      <vt:lpstr>Last Class We Covered</vt:lpstr>
      <vt:lpstr>Any Questions from Last Time?</vt:lpstr>
      <vt:lpstr>Today’s Topics</vt:lpstr>
      <vt:lpstr>Crypto Definitions</vt:lpstr>
      <vt:lpstr>Crypto-</vt:lpstr>
      <vt:lpstr>Encryption Types</vt:lpstr>
      <vt:lpstr>Symmetric Encryption</vt:lpstr>
      <vt:lpstr>Components of Symmetric Encryption</vt:lpstr>
      <vt:lpstr>Historical Ciphers (Algorithms)</vt:lpstr>
      <vt:lpstr>Substitution Cipher Example</vt:lpstr>
      <vt:lpstr>Substitution Cipher Example</vt:lpstr>
      <vt:lpstr>Block Ciphers (Symmetric Block Encryption)</vt:lpstr>
      <vt:lpstr>Block Ciphers</vt:lpstr>
      <vt:lpstr>Block Cipher Algorithms</vt:lpstr>
      <vt:lpstr>Components of Block Ciphers</vt:lpstr>
      <vt:lpstr>Feistel Networks</vt:lpstr>
      <vt:lpstr>Feistel Function</vt:lpstr>
      <vt:lpstr>DES (Data Encryption Standard)</vt:lpstr>
      <vt:lpstr>Triple DES (or 3DES)</vt:lpstr>
      <vt:lpstr>AES (Advanced Encryption Standard)</vt:lpstr>
      <vt:lpstr>Advanced Encryption Standard</vt:lpstr>
      <vt:lpstr>AES Algorithm Overview</vt:lpstr>
      <vt:lpstr>Substitute Bytes</vt:lpstr>
      <vt:lpstr>Shift Rows</vt:lpstr>
      <vt:lpstr>Mix Columns</vt:lpstr>
      <vt:lpstr>Add Round Key</vt:lpstr>
      <vt:lpstr>Announcements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User</cp:lastModifiedBy>
  <cp:revision>870</cp:revision>
  <cp:lastPrinted>2009-04-22T19:24:48Z</cp:lastPrinted>
  <dcterms:created xsi:type="dcterms:W3CDTF">2013-08-18T19:22:46Z</dcterms:created>
  <dcterms:modified xsi:type="dcterms:W3CDTF">2018-10-15T15:08:27Z</dcterms:modified>
</cp:coreProperties>
</file>